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erverZoom="100000" compatMode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79" r:id="rId4"/>
    <p:sldId id="276" r:id="rId5"/>
    <p:sldId id="278" r:id="rId6"/>
    <p:sldId id="262" r:id="rId7"/>
    <p:sldId id="264" r:id="rId8"/>
    <p:sldId id="266" r:id="rId9"/>
    <p:sldId id="268" r:id="rId10"/>
    <p:sldId id="269" r:id="rId11"/>
    <p:sldId id="270" r:id="rId12"/>
    <p:sldId id="271" r:id="rId13"/>
    <p:sldId id="272" r:id="rId14"/>
    <p:sldId id="273" r:id="rId15"/>
  </p:sldIdLst>
  <p:sldSz cx="13004800" cy="9753600"/>
  <p:notesSz cx="6858000" cy="9144000"/>
  <p:defaultTextStyle>
    <a:defPPr>
      <a:defRPr lang="zh-CN"/>
    </a:defPPr>
    <a:lvl1pPr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1pPr>
    <a:lvl2pPr marL="457200" indent="-2286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2pPr>
    <a:lvl3pPr marL="914400" indent="-4572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3pPr>
    <a:lvl4pPr marL="1371600" indent="-6858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4pPr>
    <a:lvl5pPr marL="1828800" indent="-914400" algn="l" defTabSz="584200" rtl="0" eaLnBrk="0" fontAlgn="base" hangingPunct="0">
      <a:spcBef>
        <a:spcPct val="0"/>
      </a:spcBef>
      <a:spcAft>
        <a:spcPct val="0"/>
      </a:spcAft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5pPr>
    <a:lvl6pPr marL="22860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6pPr>
    <a:lvl7pPr marL="27432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7pPr>
    <a:lvl8pPr marL="32004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8pPr>
    <a:lvl9pPr marL="3657600" algn="l" defTabSz="914400" rtl="0" eaLnBrk="1" latinLnBrk="0" hangingPunct="1">
      <a:defRPr sz="3800" kern="1200">
        <a:solidFill>
          <a:srgbClr val="FFFFFF"/>
        </a:solidFill>
        <a:latin typeface="Helvetica Light" charset="0"/>
        <a:ea typeface="Helvetica Light" charset="0"/>
        <a:cs typeface="Helvetica Light" charset="0"/>
        <a:sym typeface="Helvetica Light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163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an Ma" initials="MM" lastIdx="1" clrIdx="9"/>
  <p:cmAuthor id="1" name="Mian Ma" initials="MM [2]" lastIdx="1" clrIdx="6"/>
  <p:cmAuthor id="8" name="Mian Ma" initials="MM [3]" lastIdx="1" clrIdx="3"/>
  <p:cmAuthor id="2" name="Mian Ma" initials="MM [4]" lastIdx="1" clrIdx="0"/>
  <p:cmAuthor id="9" name="Mian Ma" initials="MM [5]" lastIdx="1" clrIdx="10"/>
  <p:cmAuthor id="3" name="Mian Ma" initials="MM [6]" lastIdx="1" clrIdx="7"/>
  <p:cmAuthor id="10" name="Mian Ma" initials="MM [7]" lastIdx="1" clrIdx="4"/>
  <p:cmAuthor id="4" name="Mian Ma" initials="MM [8]" lastIdx="1" clrIdx="1"/>
  <p:cmAuthor id="11" name="Mian Ma" initials="MM [9]" lastIdx="1" clrIdx="5"/>
  <p:cmAuthor id="5" name="Mian Ma" initials="MM [10]" lastIdx="1" clrIdx="8"/>
  <p:cmAuthor id="6" name="Mian Ma" initials="MM [11]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6"/>
    <p:restoredTop sz="94624"/>
  </p:normalViewPr>
  <p:slideViewPr>
    <p:cSldViewPr showGuides="1">
      <p:cViewPr>
        <p:scale>
          <a:sx n="57" d="100"/>
          <a:sy n="57" d="100"/>
        </p:scale>
        <p:origin x="864" y="272"/>
      </p:cViewPr>
      <p:guideLst>
        <p:guide orient="horz" pos="3163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7" dt="2016-06-12T19:57:32.236" idx="1">
    <p:pos x="10" y="10"/>
    <p:text>Today, I would like to say that the "globalization" of the story, today I want to introduce a product of globalization, its name is —Smartphone
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5" dt="2016-06-12T19:59:22.557" idx="1">
    <p:pos x="10" y="10"/>
    <p:text>Finally, we can not forget China ... All of these parts are to be transported to China for processing and assembly.
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6" dt="2016-06-12T19:59:29.237" idx="1">
    <p:pos x="10" y="10"/>
    <p:text>So, an iPhone, from the United States, China, Japan, Taiwan, Korea and other countries work together to complete, I think this is globalization, thank you.
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12T19:57:43.786" idx="1">
    <p:pos x="10" y="10"/>
    <p:text>Smartphone really changed the world, changed our lives. It is difficult to imagine not having a date for the smartphone. These are the world's most advanced smart phone, I want to tell you that among the most popular of a smart phone —iPhone
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8" dt="2016-06-12T19:58:00.676" idx="1">
    <p:pos x="10" y="10"/>
    <p:text>iPhone designed by Apple in California from the United States, at the same time，If we disassemble the iPhone, you will find that it consists of hundreds of component parts, here I list only a few, and I want to talk about four of them.
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6-06-12T19:58:04.266" idx="1">
    <p:pos x="10" y="10"/>
    <p:text/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9" dt="2016-06-12T19:58:10.891" idx="1">
    <p:pos x="10" y="10"/>
    <p:text>The first is his screen, iPhone has the world's best screen, which was designed by JDI company from Japan.
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6-06-12T19:58:26.531" idx="1">
    <p:pos x="10" y="10"/>
    <p:text>The first is his screen, iPhone has the world's best screen, which was designed by JDI company from Japan.
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0" dt="2016-06-12T19:58:58.916" idx="1">
    <p:pos x="10" y="10"/>
    <p:text>The second is the battery, which determines the phone's battery life, designed by TSMC company and production from Taiwan.
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16-06-12T19:59:08.293" idx="1">
    <p:pos x="10" y="10"/>
    <p:text>The third is its CPU, which is almost the most important part of the smartphone. Its supplied by TSMC and Samsung Company from Taiwan and South Korea.
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1" dt="2016-06-12T19:59:15.381" idx="1">
    <p:pos x="10" y="10"/>
    <p:text>The fourth is its camera, iPhone also has the world's top  smartphone camera, and designed by Sony Corporation from Japan.
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/>
          </p:cNvSpPr>
          <p:nvPr>
            <p:ph type="body" sz="quarter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noProof="0" smtClean="0">
                <a:sym typeface="Helvetica Neue" charset="0"/>
              </a:rPr>
              <a:t>Click to edit Master text styles</a:t>
            </a:r>
          </a:p>
          <a:p>
            <a:pPr lvl="1"/>
            <a:r>
              <a:rPr lang="zh-CN" altLang="zh-CN" noProof="0" smtClean="0">
                <a:sym typeface="Helvetica Neue" charset="0"/>
              </a:rPr>
              <a:t>Second level</a:t>
            </a:r>
          </a:p>
          <a:p>
            <a:pPr lvl="2"/>
            <a:r>
              <a:rPr lang="zh-CN" altLang="zh-CN" noProof="0" smtClean="0">
                <a:sym typeface="Helvetica Neue" charset="0"/>
              </a:rPr>
              <a:t>Third level</a:t>
            </a:r>
          </a:p>
          <a:p>
            <a:pPr lvl="3"/>
            <a:r>
              <a:rPr lang="zh-CN" altLang="zh-CN" noProof="0" smtClean="0">
                <a:sym typeface="Helvetica Neue" charset="0"/>
              </a:rPr>
              <a:t>Fourth level</a:t>
            </a:r>
          </a:p>
          <a:p>
            <a:pPr lvl="4"/>
            <a:r>
              <a:rPr lang="zh-CN" altLang="zh-CN" noProof="0" smtClean="0">
                <a:sym typeface="Helvetica Neue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858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1pPr>
    <a:lvl2pPr indent="2286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2pPr>
    <a:lvl3pPr indent="4572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3pPr>
    <a:lvl4pPr indent="6858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4pPr>
    <a:lvl5pPr indent="914400" algn="l" defTabSz="457200" rtl="0" eaLnBrk="0" fontAlgn="base" hangingPunct="0">
      <a:lnSpc>
        <a:spcPct val="117000"/>
      </a:lnSpc>
      <a:spcBef>
        <a:spcPct val="0"/>
      </a:spcBef>
      <a:spcAft>
        <a:spcPct val="0"/>
      </a:spcAft>
      <a:defRPr sz="2200" kern="1200">
        <a:solidFill>
          <a:srgbClr val="000000"/>
        </a:solidFill>
        <a:latin typeface="Helvetica Neue" charset="0"/>
        <a:ea typeface="Helvetica Neue" charset="0"/>
        <a:cs typeface="Helvetica Neue" charset="0"/>
        <a:sym typeface="Helvetica Neue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r>
              <a:rPr lang="zh-CN" altLang="en-US"/>
              <a:t/>
            </a:r>
            <a:br>
              <a:rPr lang="zh-CN" altLang="en-US"/>
            </a:b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0249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5600" y="1597025"/>
            <a:ext cx="9753600" cy="33956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5600" y="5122863"/>
            <a:ext cx="9753600" cy="23542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206357-0605-BA4A-A67F-7F372B4504FF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4557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567C4-D364-C944-BF8D-6FA94C0DDC7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8639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277350" y="406400"/>
            <a:ext cx="2774950" cy="84709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952500" y="406400"/>
            <a:ext cx="8172450" cy="84709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B81B480-3E91-2F43-92A9-FFCAF999F02B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15340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8D38E0-1812-F049-AE98-4821623D661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7495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7413" y="2432050"/>
            <a:ext cx="11217275" cy="4056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7413" y="6527800"/>
            <a:ext cx="11217275" cy="21336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64D680-8C2A-2C4A-91DE-4AB2D4B4D83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3612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9525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78600" y="2590800"/>
            <a:ext cx="5473700" cy="62865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384935-C579-EE41-B807-D06D7220C1B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41373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519113"/>
            <a:ext cx="11217275" cy="188595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5350" y="2390775"/>
            <a:ext cx="5502275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5350" y="3562350"/>
            <a:ext cx="5502275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83363" y="2390775"/>
            <a:ext cx="5529262" cy="11715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83363" y="3562350"/>
            <a:ext cx="5529262" cy="5240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9608C9-676E-EF4A-BE1C-44BD63E2E37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37521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9517510-F809-294A-8DBC-CB3CACF795E7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4061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E86853-6AD7-704F-A1D2-F57E6627E97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497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08D494-FBD0-B94E-853C-B0747B5B0D8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4541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5350" y="650875"/>
            <a:ext cx="4194175" cy="22748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529263" y="1404938"/>
            <a:ext cx="6583362" cy="69310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>
              <a:sym typeface="Helvetica Light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95350" y="2925763"/>
            <a:ext cx="4194175" cy="54213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2"/>
          <p:cNvSpPr>
            <a:spLocks noGrp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5742F-45CC-614F-8A59-7A0BD85F3A9E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67643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/>
          </p:cNvSpPr>
          <p:nvPr>
            <p:ph type="title"/>
          </p:nvPr>
        </p:nvSpPr>
        <p:spPr bwMode="auto">
          <a:xfrm>
            <a:off x="952500" y="406400"/>
            <a:ext cx="11099800" cy="212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/>
          </p:cNvSpPr>
          <p:nvPr>
            <p:ph type="sldNum" sz="quarter" idx="2"/>
          </p:nvPr>
        </p:nvSpPr>
        <p:spPr bwMode="auto">
          <a:xfrm>
            <a:off x="6310313" y="9245600"/>
            <a:ext cx="3698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none" lIns="50800" tIns="50800" rIns="50800" bIns="50800" numCol="1" anchor="t" anchorCtr="0" compatLnSpc="1">
            <a:prstTxWarp prst="textNoShape">
              <a:avLst/>
            </a:prstTxWarp>
          </a:bodyPr>
          <a:lstStyle>
            <a:lvl1pPr algn="ctr" eaLnBrk="1">
              <a:defRPr sz="1800"/>
            </a:lvl1pPr>
          </a:lstStyle>
          <a:p>
            <a:fld id="{74B6B0E4-F33F-4943-8292-12E1EC1D8FDC}" type="slidenum">
              <a:rPr lang="zh-CN" altLang="zh-CN"/>
              <a:pPr/>
              <a:t>‹#›</a:t>
            </a:fld>
            <a:endParaRPr lang="zh-CN" altLang="zh-CN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 bwMode="auto">
          <a:xfrm>
            <a:off x="952500" y="2590800"/>
            <a:ext cx="11099800" cy="628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50800" tIns="50800" rIns="50800" bIns="50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Helvetica Light" charset="0"/>
              </a:rPr>
              <a:t>Click to edit Master text styles</a:t>
            </a:r>
          </a:p>
          <a:p>
            <a:pPr lvl="1"/>
            <a:r>
              <a:rPr lang="zh-CN" altLang="zh-CN">
                <a:sym typeface="Helvetica Light" charset="0"/>
              </a:rPr>
              <a:t>Second level</a:t>
            </a:r>
          </a:p>
          <a:p>
            <a:pPr lvl="2"/>
            <a:r>
              <a:rPr lang="zh-CN" altLang="zh-CN">
                <a:sym typeface="Helvetica Light" charset="0"/>
              </a:rPr>
              <a:t>Third level</a:t>
            </a:r>
          </a:p>
          <a:p>
            <a:pPr lvl="3"/>
            <a:r>
              <a:rPr lang="zh-CN" altLang="zh-CN">
                <a:sym typeface="Helvetica Light" charset="0"/>
              </a:rPr>
              <a:t>Fourth level</a:t>
            </a:r>
          </a:p>
          <a:p>
            <a:pPr lvl="4"/>
            <a:r>
              <a:rPr lang="zh-CN" altLang="zh-CN">
                <a:sym typeface="Helvetica Light" charset="0"/>
              </a:rPr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84200" rtl="0" eaLnBrk="0" fontAlgn="base" hangingPunct="0">
        <a:spcBef>
          <a:spcPct val="0"/>
        </a:spcBef>
        <a:spcAft>
          <a:spcPct val="0"/>
        </a:spcAft>
        <a:defRPr sz="8000" kern="1200">
          <a:solidFill>
            <a:srgbClr val="FFFFFF"/>
          </a:solidFill>
          <a:latin typeface="+mj-lt"/>
          <a:ea typeface="+mj-ea"/>
          <a:cs typeface="+mj-cs"/>
          <a:sym typeface="Helvetica Light" charset="0"/>
        </a:defRPr>
      </a:lvl1pPr>
      <a:lvl2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2pPr>
      <a:lvl3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3pPr>
      <a:lvl4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4pPr>
      <a:lvl5pPr algn="ctr" defTabSz="584200" rtl="0" eaLnBrk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5pPr>
      <a:lvl6pPr marL="4572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6pPr>
      <a:lvl7pPr marL="9144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7pPr>
      <a:lvl8pPr marL="13716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8pPr>
      <a:lvl9pPr marL="1828800" algn="ctr" defTabSz="584200" rtl="0" fontAlgn="base" hangingPunct="0">
        <a:spcBef>
          <a:spcPct val="0"/>
        </a:spcBef>
        <a:spcAft>
          <a:spcPct val="0"/>
        </a:spcAft>
        <a:defRPr sz="8000">
          <a:solidFill>
            <a:srgbClr val="FFFFFF"/>
          </a:solidFill>
          <a:latin typeface="Helvetica Light" charset="0"/>
          <a:ea typeface="Helvetica Light" charset="0"/>
          <a:cs typeface="Helvetica Light" charset="0"/>
          <a:sym typeface="Helvetica Light" charset="0"/>
        </a:defRPr>
      </a:lvl9pPr>
    </p:titleStyle>
    <p:bodyStyle>
      <a:lvl1pPr marL="4572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1pPr>
      <a:lvl2pPr marL="9144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2pPr>
      <a:lvl3pPr marL="13716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3pPr>
      <a:lvl4pPr marL="18288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4pPr>
      <a:lvl5pPr marL="2286000" indent="-457200" algn="l" defTabSz="584200" rtl="0" eaLnBrk="0" fontAlgn="base" hangingPunct="0">
        <a:spcBef>
          <a:spcPts val="4200"/>
        </a:spcBef>
        <a:spcAft>
          <a:spcPct val="0"/>
        </a:spcAft>
        <a:buSzPct val="75000"/>
        <a:buChar char="•"/>
        <a:defRPr sz="3800" kern="1200">
          <a:solidFill>
            <a:srgbClr val="FFFFFF"/>
          </a:solidFill>
          <a:latin typeface="+mn-lt"/>
          <a:ea typeface="+mn-ea"/>
          <a:cs typeface="+mn-cs"/>
          <a:sym typeface="Helvetic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comments" Target="../comments/comment10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21.jpeg"/><Relationship Id="rId6" Type="http://schemas.openxmlformats.org/officeDocument/2006/relationships/image" Target="../media/image25.png"/><Relationship Id="rId7" Type="http://schemas.openxmlformats.org/officeDocument/2006/relationships/image" Target="../media/image2.png"/><Relationship Id="rId8" Type="http://schemas.openxmlformats.org/officeDocument/2006/relationships/comments" Target="../comments/comment11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comments" Target="../comments/comment2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2.png"/><Relationship Id="rId10" Type="http://schemas.openxmlformats.org/officeDocument/2006/relationships/image" Target="../media/image7.png"/><Relationship Id="rId11" Type="http://schemas.openxmlformats.org/officeDocument/2006/relationships/comments" Target="../comments/comment4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7.png"/><Relationship Id="rId11" Type="http://schemas.openxmlformats.org/officeDocument/2006/relationships/comments" Target="../comments/comment5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comments" Target="../comments/comment6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comments" Target="../comments/comment7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20.png"/><Relationship Id="rId5" Type="http://schemas.openxmlformats.org/officeDocument/2006/relationships/image" Target="../media/image21.jpeg"/><Relationship Id="rId6" Type="http://schemas.openxmlformats.org/officeDocument/2006/relationships/image" Target="../media/image18.png"/><Relationship Id="rId7" Type="http://schemas.openxmlformats.org/officeDocument/2006/relationships/comments" Target="../comments/comment8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comments" Target="../comments/comment9.xm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3605213" y="4229100"/>
            <a:ext cx="579120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sp>
        <p:nvSpPr>
          <p:cNvPr id="3073" name="Rectangle 1"/>
          <p:cNvSpPr>
            <a:spLocks/>
          </p:cNvSpPr>
          <p:nvPr/>
        </p:nvSpPr>
        <p:spPr bwMode="auto">
          <a:xfrm>
            <a:off x="3508375" y="4278313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6 -2.39583E-6 L 3.90625E-6 -0.25846 " pathEditMode="fixed" rAng="0" ptsTypes="AA">
                                      <p:cBhvr>
                                        <p:cTn id="8" dur="1000" fill="hold"/>
                                        <p:tgtEl>
                                          <p:spTgt spid="30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9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repeatCount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-2.08333E-6 L 0.00012 -0.3040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0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3073" grpId="0"/>
      <p:bldP spid="3073" grpId="1"/>
      <p:bldP spid="307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ctrTitle"/>
          </p:nvPr>
        </p:nvSpPr>
        <p:spPr>
          <a:xfrm>
            <a:off x="4037013" y="4102100"/>
            <a:ext cx="4929187" cy="1547813"/>
          </a:xfrm>
        </p:spPr>
        <p:txBody>
          <a:bodyPr/>
          <a:lstStyle/>
          <a:p>
            <a:pPr eaLnBrk="1"/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Finally…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1" descr="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088"/>
            <a:ext cx="13004800" cy="682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7410" name="Picture 2" descr="Flag_of_the_People's_Republic_of_China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6425" y="8261350"/>
            <a:ext cx="1630363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16 L 0 -0.05892 " pathEditMode="relative" ptsTypes="AA">
                                      <p:cBhvr>
                                        <p:cTn id="6" dur="1000" fill="hold"/>
                                        <p:tgtEl>
                                          <p:spTgt spid="174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3" name="Group 1"/>
          <p:cNvGrpSpPr>
            <a:grpSpLocks/>
          </p:cNvGrpSpPr>
          <p:nvPr/>
        </p:nvGrpSpPr>
        <p:grpSpPr bwMode="auto">
          <a:xfrm>
            <a:off x="1066800" y="6856413"/>
            <a:ext cx="10869613" cy="1209675"/>
            <a:chOff x="0" y="0"/>
            <a:chExt cx="10869589" cy="1210815"/>
          </a:xfrm>
        </p:grpSpPr>
        <p:pic>
          <p:nvPicPr>
            <p:cNvPr id="18434" name="Picture 2" descr="Flag_of_the_People's_Republic_of_China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02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5" name="Picture 3" descr="ELY3fVC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8340" y="38136"/>
              <a:ext cx="16335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6" name="Picture 4" descr="屏幕截图 2016-05-02 20.33.2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010" y="38136"/>
              <a:ext cx="1628771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7" name="Picture 5" descr="Korean Flag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655" y="38136"/>
              <a:ext cx="1658934" cy="1085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pic>
          <p:nvPicPr>
            <p:cNvPr id="18438" name="Picture 6" descr="american-flag-logo-vector.png"/>
            <p:cNvPicPr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66884" cy="12108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400000"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pic>
        <p:nvPicPr>
          <p:cNvPr id="18439" name="Picture 7" descr="iphone_PNG5736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2067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7031E-6 2.76042E-6 L 0.00012 -0.029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4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6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3506788" y="4216400"/>
            <a:ext cx="5988050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8000">
                <a:latin typeface="Helvetica" charset="0"/>
                <a:ea typeface="Helvetica" charset="0"/>
                <a:cs typeface="Helvetica" charset="0"/>
                <a:sym typeface="Helvetica" charset="0"/>
              </a:rPr>
              <a:t>Globalization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ctrTitle"/>
          </p:nvPr>
        </p:nvSpPr>
        <p:spPr>
          <a:xfrm>
            <a:off x="3890963" y="4195763"/>
            <a:ext cx="5221287" cy="1360487"/>
          </a:xfrm>
        </p:spPr>
        <p:txBody>
          <a:bodyPr/>
          <a:lstStyle/>
          <a:p>
            <a:pPr eaLnBrk="1">
              <a:defRPr/>
            </a:pPr>
            <a:r>
              <a:rPr lang="zh-CN" altLang="zh-CN" sz="8000" smtClean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350" y="3930650"/>
            <a:ext cx="3338513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/>
          </p:cNvSpPr>
          <p:nvPr/>
        </p:nvSpPr>
        <p:spPr bwMode="auto">
          <a:xfrm>
            <a:off x="4341813" y="1474788"/>
            <a:ext cx="4319587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ctr" eaLnBrk="1">
              <a:defRPr/>
            </a:pPr>
            <a:r>
              <a:rPr lang="zh-CN" altLang="zh-CN" sz="6000" dirty="0">
                <a:latin typeface="Helvetica" charset="0"/>
                <a:ea typeface="Helvetica" charset="0"/>
                <a:cs typeface="Helvetica" charset="0"/>
                <a:sym typeface="Helvetica" charset="0"/>
              </a:rPr>
              <a:t>Smartphone</a:t>
            </a:r>
          </a:p>
        </p:txBody>
      </p:sp>
      <p:cxnSp>
        <p:nvCxnSpPr>
          <p:cNvPr id="4" name="直线连接符 3"/>
          <p:cNvCxnSpPr/>
          <p:nvPr/>
        </p:nvCxnSpPr>
        <p:spPr bwMode="auto">
          <a:xfrm>
            <a:off x="5278438" y="2860675"/>
            <a:ext cx="2232025" cy="0"/>
          </a:xfrm>
          <a:prstGeom prst="line">
            <a:avLst/>
          </a:prstGeom>
          <a:gradFill rotWithShape="0">
            <a:gsLst>
              <a:gs pos="0">
                <a:srgbClr val="000000"/>
              </a:gs>
              <a:gs pos="100000">
                <a:srgbClr val="000000"/>
              </a:gs>
            </a:gsLst>
            <a:lin ang="5400000"/>
          </a:gradFill>
          <a:ln w="25400" cap="flat" cmpd="sng" algn="ctr">
            <a:solidFill>
              <a:srgbClr val="FFFFFF"/>
            </a:solidFill>
            <a:prstDash val="solid"/>
            <a:miter lim="400000"/>
            <a:headEnd type="none" w="med" len="med"/>
            <a:tailEnd type="none" w="med" len="med"/>
          </a:ln>
          <a:effectLst>
            <a:outerShdw blurRad="76200" algn="ctr" rotWithShape="0">
              <a:srgbClr val="000000">
                <a:alpha val="79999"/>
              </a:srgbClr>
            </a:outerShdw>
          </a:effectLst>
        </p:spPr>
      </p:cxnSp>
      <p:pic>
        <p:nvPicPr>
          <p:cNvPr id="11" name="Picture 4" descr="Samsung-Galaxy-S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738" y="3770313"/>
            <a:ext cx="2819400" cy="366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2" name="Picture 5" descr="Smartisan t2-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1725" y="3644900"/>
            <a:ext cx="2198688" cy="391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 advTm="1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1 4.01042E-6 L -0.094 -0.08138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75" y="-4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088" y="3922713"/>
            <a:ext cx="1484312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488" y="4403725"/>
            <a:ext cx="21336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屏幕截图 2016-04-24 21.06.0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6875E-6 3.17708E-6 L -0.10693 -0.00065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主板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5089">
            <a:off x="3975100" y="3890963"/>
            <a:ext cx="2566987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4" name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4257675"/>
            <a:ext cx="1033463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5" name="摄像头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3514725"/>
            <a:ext cx="1382713" cy="70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6" name="iphone屏幕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3184525"/>
            <a:ext cx="1757362" cy="317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7" name="电池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100" y="3467100"/>
            <a:ext cx="1382713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8" name="摄像头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38" y="3333750"/>
            <a:ext cx="1033462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9" name="芯片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6275388" y="3768725"/>
            <a:ext cx="2570162" cy="192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7416" name="iphone_PNG5736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13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Tm="1000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4 -0.00032 L 0.1836 -0.2631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02" y="-131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7188E-6 3.4375E-6 L 0.17895 -0.00049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8" y="-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344E-6 1.14583E-6 L 0.17627 0.14632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3" y="7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1563E-7 -5.72917E-7 L 0.17261 0.29118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30" y="14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1875E-6 -4.58333E-6 L -0.13464 -0.31364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7" y="-153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0625E-6 L -0.17652 -0.3245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6" y="-1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83 0.00326 L -0.21692 -0.00993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38" y="-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phone_PNG57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3148013"/>
            <a:ext cx="3328988" cy="3328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3073" name="Picture 1" descr="主板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194911">
            <a:off x="1770063" y="747713"/>
            <a:ext cx="2568575" cy="192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4" name="Picture 2" descr="Apple_A4_Chip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600" y="1620838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5" name="Picture 3" descr="摄像头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788" y="4919663"/>
            <a:ext cx="138112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6" name="Picture 4" descr="iphone屏幕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413" y="3092450"/>
            <a:ext cx="1757362" cy="318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7" name="Picture 5" descr="电池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825" y="6281738"/>
            <a:ext cx="1382713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8" name="Picture 6" descr="摄像头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63" y="3360738"/>
            <a:ext cx="1033462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79" name="Picture 7" descr="芯片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667250" y="747713"/>
            <a:ext cx="2570163" cy="1925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1" name="Picture 9" descr="屏幕截图 2016-04-24 21.06.0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175" y="2876550"/>
            <a:ext cx="4448175" cy="3805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2 0.04932 L 0.03723 0.0641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5" y="73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22 0.01709 L -0.29895 -0.2197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9" y="-118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5625E-6 3.07292E-6 L -0.14001 0.36002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07" y="18001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25 -0.00423 L 0.03979 0.1975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7" y="100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23 0.06413 L 0.30566 0.06413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16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 descr="JD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075" y="3787775"/>
            <a:ext cx="3657600" cy="2176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18" name="Picture 2" descr="iphone屏幕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050" y="3724275"/>
            <a:ext cx="1757363" cy="317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9220" name="Picture 4" descr="ELY3fVC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6488" y="5988050"/>
            <a:ext cx="1630362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52 0.00749 L -0.24903 0.0074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3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7188E-6 2.76042E-6 L 0.00036 -0.0367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18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 descr="电池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238" y="3271838"/>
            <a:ext cx="1697037" cy="320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6" name="Picture 2" descr="背景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9588" y="4540250"/>
            <a:ext cx="1957387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1267" name="Picture 3" descr="屏幕截图 2016-05-02 20.33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5276850"/>
            <a:ext cx="1630363" cy="108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625E-7 1.85128E-17 L -0.13281 1.85128E-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2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1719E-6 -1.19792E-6 L -0.00098 -0.0812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" y="-406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 descr="台积电副本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800" y="4103688"/>
            <a:ext cx="2195513" cy="154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4" name="Picture 2" descr="Apple_A4_Chip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0" y="4589463"/>
            <a:ext cx="10795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5" name="Picture 3" descr="Samsung_Logo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950" y="4181475"/>
            <a:ext cx="3241675" cy="1068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6" name="Picture 4" descr="Korean Flag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9813" y="5843588"/>
            <a:ext cx="1631950" cy="1068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17" name="Picture 5" descr="屏幕截图 2016-05-02 20.33.2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6788" y="5834063"/>
            <a:ext cx="1631950" cy="108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125E-7 1.09375E-6 L -0.19849 -0.0110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24" y="-55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4531E-6 1.5625E-6 L 0.00037 -0.07943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33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" y="-397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0625E-8 2.76042E-6 L 3.90625E-8 -0.0791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133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95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 descr="sony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225" y="4702175"/>
            <a:ext cx="3052763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2" name="Picture 2" descr="摄像头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113" y="4602163"/>
            <a:ext cx="129698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5363" name="Picture 3" descr="ELY3fVC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4476750"/>
            <a:ext cx="1630363" cy="1084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2 -1.19792E-6 L -0.27674 -1.19792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2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radient">
  <a:themeElements>
    <a:clrScheme name="">
      <a:dk1>
        <a:srgbClr val="53585F"/>
      </a:dk1>
      <a:lt1>
        <a:srgbClr val="FFFFFF"/>
      </a:lt1>
      <a:dk2>
        <a:srgbClr val="FF0000"/>
      </a:dk2>
      <a:lt2>
        <a:srgbClr val="DCDEE0"/>
      </a:lt2>
      <a:accent1>
        <a:srgbClr val="0065C1"/>
      </a:accent1>
      <a:accent2>
        <a:srgbClr val="189B1A"/>
      </a:accent2>
      <a:accent3>
        <a:srgbClr val="FFAAAA"/>
      </a:accent3>
      <a:accent4>
        <a:srgbClr val="DADADA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000000"/>
            </a:gs>
            <a:gs pos="100000">
              <a:srgbClr val="000000"/>
            </a:gs>
          </a:gsLst>
          <a:lin ang="5400000"/>
        </a:gradFill>
        <a:ln w="25400" cap="flat" cmpd="sng" algn="ctr">
          <a:solidFill>
            <a:srgbClr val="FFFFFF"/>
          </a:solidFill>
          <a:prstDash val="solid"/>
          <a:miter lim="400000"/>
          <a:headEnd type="none" w="med" len="med"/>
          <a:tailEnd type="none" w="med" len="med"/>
        </a:ln>
        <a:effectLst>
          <a:outerShdw blurRad="76200" algn="ctr" rotWithShape="0">
            <a:srgbClr val="000000">
              <a:alpha val="79999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  <a:spAutoFit/>
      </a:bodyPr>
      <a:lstStyle>
        <a:defPPr marL="0" marR="0" indent="0" algn="ctr" defTabSz="5842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zh-CN" sz="3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Helvetica Light" charset="0"/>
            <a:ea typeface="Helvetica Light" charset="0"/>
            <a:cs typeface="Helvetica Light" charset="0"/>
            <a:sym typeface="Helvetica Light" charset="0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FFFFFF"/>
      </a:accent3>
      <a:accent4>
        <a:srgbClr val="000000"/>
      </a:accent4>
      <a:accent5>
        <a:srgbClr val="AAB8DD"/>
      </a:accent5>
      <a:accent6>
        <a:srgbClr val="158C16"/>
      </a:accent6>
      <a:hlink>
        <a:srgbClr val="0000FF"/>
      </a:hlink>
      <a:folHlink>
        <a:srgbClr val="FF00FF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8</Words>
  <Application>Microsoft Macintosh PowerPoint</Application>
  <PresentationFormat>自定义</PresentationFormat>
  <Paragraphs>7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Helvetica Light</vt:lpstr>
      <vt:lpstr>Arial</vt:lpstr>
      <vt:lpstr>Helvetica Neue</vt:lpstr>
      <vt:lpstr>Helvetica</vt:lpstr>
      <vt:lpstr>Gradient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Finally…</vt:lpstr>
      <vt:lpstr>PowerPoint 演示文稿</vt:lpstr>
      <vt:lpstr>PowerPoint 演示文稿</vt:lpstr>
      <vt:lpstr>PowerPoint 演示文稿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Mian Ma</dc:creator>
  <cp:lastModifiedBy>Mian Ma</cp:lastModifiedBy>
  <cp:revision>13</cp:revision>
  <dcterms:created xsi:type="dcterms:W3CDTF">2016-05-04T15:17:42Z</dcterms:created>
  <dcterms:modified xsi:type="dcterms:W3CDTF">2016-06-12T12:01:16Z</dcterms:modified>
</cp:coreProperties>
</file>